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34" r:id="rId2"/>
    <p:sldId id="556" r:id="rId3"/>
    <p:sldId id="555" r:id="rId4"/>
    <p:sldId id="552" r:id="rId5"/>
    <p:sldId id="558" r:id="rId6"/>
    <p:sldId id="559" r:id="rId7"/>
    <p:sldId id="557" r:id="rId8"/>
    <p:sldId id="571" r:id="rId9"/>
    <p:sldId id="572" r:id="rId10"/>
    <p:sldId id="568" r:id="rId11"/>
    <p:sldId id="569" r:id="rId12"/>
    <p:sldId id="570" r:id="rId13"/>
    <p:sldId id="553" r:id="rId14"/>
    <p:sldId id="560" r:id="rId15"/>
    <p:sldId id="561" r:id="rId16"/>
    <p:sldId id="554" r:id="rId17"/>
    <p:sldId id="562" r:id="rId18"/>
    <p:sldId id="564" r:id="rId19"/>
    <p:sldId id="565" r:id="rId20"/>
    <p:sldId id="563" r:id="rId21"/>
    <p:sldId id="566" r:id="rId22"/>
    <p:sldId id="567" r:id="rId23"/>
  </p:sldIdLst>
  <p:sldSz cx="12192000" cy="6858000"/>
  <p:notesSz cx="10018713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46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83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5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99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02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10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46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8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35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32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56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1B758-A35A-4BA8-ABEC-B4FA9654418D}" type="datetimeFigureOut">
              <a:rPr kumimoji="1" lang="ja-JP" altLang="en-US" smtClean="0"/>
              <a:t>2020/9/1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44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95A7B-3F71-4605-A3D1-C2B7626F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365125"/>
            <a:ext cx="10963183" cy="1325563"/>
          </a:xfrm>
        </p:spPr>
        <p:txBody>
          <a:bodyPr/>
          <a:lstStyle/>
          <a:p>
            <a:r>
              <a:rPr lang="ja-JP" altLang="en-US" dirty="0"/>
              <a:t> </a:t>
            </a:r>
            <a:r>
              <a:rPr lang="en-US" altLang="ja-JP" dirty="0"/>
              <a:t>2022</a:t>
            </a:r>
            <a:r>
              <a:rPr lang="ja-JP" altLang="en-US" dirty="0"/>
              <a:t>年の</a:t>
            </a:r>
            <a:r>
              <a:rPr lang="en-US" altLang="ja-JP" dirty="0"/>
              <a:t>『</a:t>
            </a:r>
            <a:r>
              <a:rPr lang="ja-JP" altLang="en-US" dirty="0"/>
              <a:t>ユリシーズ</a:t>
            </a:r>
            <a:r>
              <a:rPr lang="en-US" altLang="ja-JP" dirty="0"/>
              <a:t>』</a:t>
            </a:r>
            <a:r>
              <a:rPr lang="ja-JP" altLang="en-US" dirty="0"/>
              <a:t>　第７回読書会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026576-97C8-4B8E-8416-193D2CF2A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4523"/>
            <a:ext cx="10515600" cy="3602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5400" dirty="0"/>
              <a:t>新聞社の事務所の中心にて</a:t>
            </a:r>
            <a:endParaRPr kumimoji="1" lang="en-US" altLang="ja-JP" sz="5400" dirty="0"/>
          </a:p>
          <a:p>
            <a:pPr marL="0" indent="0" algn="r">
              <a:buNone/>
            </a:pPr>
            <a:endParaRPr lang="en-US" altLang="ja-JP" sz="3600" dirty="0"/>
          </a:p>
          <a:p>
            <a:pPr marL="0" indent="0" algn="r">
              <a:buNone/>
            </a:pPr>
            <a:endParaRPr lang="en-US" altLang="ja-JP" sz="3600" dirty="0"/>
          </a:p>
          <a:p>
            <a:pPr marL="0" indent="0" algn="r">
              <a:buNone/>
            </a:pPr>
            <a:r>
              <a:rPr lang="ja-JP" altLang="en-US" sz="3600" dirty="0"/>
              <a:t>小林 広直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6716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6A28C5-9913-47B4-97A1-D00600D8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108A1C-0696-4D7C-914D-0F3C03F9C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0" y="4016187"/>
            <a:ext cx="2465294" cy="216077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出典：</a:t>
            </a:r>
            <a:r>
              <a:rPr kumimoji="1" lang="en-IE" altLang="ja-JP" dirty="0"/>
              <a:t>https://www.pinterest.co.uk/pin/396457573438557653/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61DAFB-FB85-45E3-B190-4A155DD66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4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7F43E9-A7FC-432D-B6CC-D9DA67DC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106" y="365125"/>
            <a:ext cx="2070846" cy="292492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1916</a:t>
            </a:r>
            <a:r>
              <a:rPr kumimoji="1" lang="ja-JP" altLang="en-US" dirty="0"/>
              <a:t>年のイースター蜂起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23206A-D8E1-4522-AD55-3EC7C2091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7011" y="3872753"/>
            <a:ext cx="1792941" cy="27880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出典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IE" altLang="ja-JP" dirty="0"/>
              <a:t>https://www.rte.ie/centuryireland/index.php/articles/the-easter-rising-and-destruction-of-dublin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A56483-D25F-4E45-B43A-E2C5FF3F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75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1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B5A2E3-6676-4980-BBF4-5DE5C47DD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0" y="3105149"/>
            <a:ext cx="2266950" cy="30718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出典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IE" altLang="ja-JP" dirty="0"/>
              <a:t>https://www.independent.ie/irish-news/1916/words-of-the-rising/out-of-step-dublin-newspapers-reaction-to-the-rising-34452956.html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FCAD2F-8139-4B21-85AF-930F69D2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72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3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430040-4691-4A34-BB13-37486DE2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5507"/>
            <a:ext cx="5056094" cy="1565182"/>
          </a:xfrm>
        </p:spPr>
        <p:txBody>
          <a:bodyPr/>
          <a:lstStyle/>
          <a:p>
            <a:r>
              <a:rPr kumimoji="1" lang="ja-JP" altLang="en-US" dirty="0"/>
              <a:t>新聞社の事務所の中心にて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675209-7364-45B0-929F-DD7114996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編集長、マイルズ・クロフォード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ガラハーの「フェニックス公園殺人事件」のスクープについて熱弁する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――</a:t>
            </a:r>
            <a:r>
              <a:rPr lang="ja-JP" altLang="en-US" dirty="0"/>
              <a:t>ほいほいっと向うさんに送ってやったわけだ、とマイルズ・クロフォードが言った。</a:t>
            </a:r>
            <a:r>
              <a:rPr lang="ja-JP" altLang="en-US" dirty="0">
                <a:solidFill>
                  <a:srgbClr val="FF0000"/>
                </a:solidFill>
              </a:rPr>
              <a:t>血みどろの歴史</a:t>
            </a:r>
            <a:r>
              <a:rPr lang="ja-JP" altLang="en-US" dirty="0"/>
              <a:t>をまるごとな</a:t>
            </a:r>
            <a:r>
              <a:rPr lang="en-US" altLang="ja-JP" dirty="0"/>
              <a:t>(the whole </a:t>
            </a:r>
            <a:r>
              <a:rPr lang="en-US" altLang="ja-JP" dirty="0">
                <a:solidFill>
                  <a:srgbClr val="FF0000"/>
                </a:solidFill>
              </a:rPr>
              <a:t>bloody history</a:t>
            </a:r>
            <a:r>
              <a:rPr lang="en-US" altLang="ja-JP" dirty="0"/>
              <a:t>)</a:t>
            </a:r>
            <a:r>
              <a:rPr lang="ja-JP" altLang="en-US" dirty="0"/>
              <a:t> 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悪夢だ、おまえが決して目覚めることのない。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7.237)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→歴史は、と、スティーヴンは言った。僕が目覚めようとしている悪夢なんです。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2.66)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321EB841-C764-494D-AC9E-3B8D18FFD095}"/>
              </a:ext>
            </a:extLst>
          </p:cNvPr>
          <p:cNvSpPr/>
          <p:nvPr/>
        </p:nvSpPr>
        <p:spPr>
          <a:xfrm>
            <a:off x="5638800" y="125506"/>
            <a:ext cx="6463553" cy="1837766"/>
          </a:xfrm>
          <a:prstGeom prst="wedgeEllipseCallout">
            <a:avLst>
              <a:gd name="adj1" fmla="val -52888"/>
              <a:gd name="adj2" fmla="val 6664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「着任したばかりのアイルランド長官（総督を補佐して行政を司る）キャヴェンディッシュと次官バークがフィーニックス公園内の公邸へ帰る途中、無敵革命党の一味に襲われ刺殺された事件。無敵革命党はフィニア会の過激分子の分派」（集英社訳、</a:t>
            </a:r>
            <a:r>
              <a:rPr kumimoji="1" lang="en-US" altLang="ja-JP" sz="1600" dirty="0"/>
              <a:t>571</a:t>
            </a:r>
            <a:r>
              <a:rPr kumimoji="1" lang="ja-JP" altLang="en-US" sz="1600" dirty="0"/>
              <a:t>頁）</a:t>
            </a:r>
          </a:p>
        </p:txBody>
      </p:sp>
    </p:spTree>
    <p:extLst>
      <p:ext uri="{BB962C8B-B14F-4D97-AF65-F5344CB8AC3E}">
        <p14:creationId xmlns:p14="http://schemas.microsoft.com/office/powerpoint/2010/main" val="13522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FD5E91-CFC3-4067-867E-42CFC6F6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歴史とジャーナリズム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1BCD06-7B1F-47A0-B4D2-61D2B33E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03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ーー歴史だ！　と、マイルズ・クローフォードががなる。［中略］これでやっこさん［＝ガラハー］はのしあがった。［中略］それがブン屋稼業よ。それが才能よ。［中略］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ーーこけ脅しジャーナリズムの父だろ、と、レネハンがまぜっ返す。かつまたクリス・カリナンの義兄弟。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7.237)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〇歴史とジャーナリズムの対比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AD1DACB-D543-4EB1-9C2C-6F9B83C7F529}"/>
              </a:ext>
            </a:extLst>
          </p:cNvPr>
          <p:cNvSpPr/>
          <p:nvPr/>
        </p:nvSpPr>
        <p:spPr>
          <a:xfrm>
            <a:off x="1604682" y="1864659"/>
            <a:ext cx="708212" cy="421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D288EA8-79C6-4633-A220-6044E3D9F422}"/>
              </a:ext>
            </a:extLst>
          </p:cNvPr>
          <p:cNvSpPr/>
          <p:nvPr/>
        </p:nvSpPr>
        <p:spPr>
          <a:xfrm>
            <a:off x="2859741" y="3151188"/>
            <a:ext cx="2223247" cy="3898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2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C043B-FC02-4AA5-B84D-DD624D86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ジャーナリズム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322CB4-2059-4A29-8B3B-7C222E769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j</a:t>
            </a:r>
            <a:r>
              <a:rPr kumimoji="1" lang="en-US" altLang="ja-JP" dirty="0"/>
              <a:t>ournal</a:t>
            </a:r>
            <a:r>
              <a:rPr kumimoji="1" lang="ja-JP" altLang="en-US" dirty="0"/>
              <a:t>　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リーダーズ</a:t>
            </a:r>
            <a:r>
              <a:rPr kumimoji="1" lang="en-US" altLang="ja-JP" dirty="0"/>
              <a:t>』</a:t>
            </a:r>
          </a:p>
          <a:p>
            <a:pPr marL="0" indent="0">
              <a:buNone/>
            </a:pPr>
            <a:r>
              <a:rPr kumimoji="1" lang="ja-JP" altLang="en-US" dirty="0"/>
              <a:t>１ </a:t>
            </a:r>
            <a:r>
              <a:rPr kumimoji="1" lang="en-US" altLang="ja-JP" dirty="0"/>
              <a:t>a </a:t>
            </a:r>
            <a:r>
              <a:rPr kumimoji="1" lang="ja-JP" altLang="en-US" dirty="0"/>
              <a:t>日録、日誌、日記</a:t>
            </a:r>
            <a:r>
              <a:rPr kumimoji="1" lang="en-US" altLang="ja-JP" dirty="0"/>
              <a:t>(diary)</a:t>
            </a:r>
          </a:p>
          <a:p>
            <a:pPr marL="0" indent="0">
              <a:buNone/>
            </a:pPr>
            <a:r>
              <a:rPr lang="en-US" altLang="ja-JP" dirty="0"/>
              <a:t>    b ((</a:t>
            </a:r>
            <a:r>
              <a:rPr lang="ja-JP" altLang="en-US" dirty="0"/>
              <a:t>会議の</a:t>
            </a:r>
            <a:r>
              <a:rPr lang="en-US" altLang="ja-JP" dirty="0"/>
              <a:t>))</a:t>
            </a:r>
            <a:r>
              <a:rPr lang="ja-JP" altLang="en-US" dirty="0"/>
              <a:t>議事録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  c</a:t>
            </a:r>
            <a:r>
              <a:rPr lang="ja-JP" altLang="en-US" dirty="0"/>
              <a:t> 日刊新聞、新聞、定期刊行物、雑誌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〇語源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古期フランス語 </a:t>
            </a:r>
            <a:r>
              <a:rPr lang="en-US" altLang="ja-JP" dirty="0"/>
              <a:t>journal </a:t>
            </a:r>
            <a:r>
              <a:rPr lang="ja-JP" altLang="en-US" dirty="0"/>
              <a:t>毎日（の）＜後期ラテン語</a:t>
            </a:r>
            <a:r>
              <a:rPr lang="en-IE" altLang="ja-JP" dirty="0"/>
              <a:t>diurnālis </a:t>
            </a:r>
            <a:r>
              <a:rPr lang="ja-JP" altLang="en-US" dirty="0"/>
              <a:t>毎日の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5CA4AC-6EE2-4A09-B5A5-0AE666BB5DAC}"/>
              </a:ext>
            </a:extLst>
          </p:cNvPr>
          <p:cNvSpPr txBox="1"/>
          <p:nvPr/>
        </p:nvSpPr>
        <p:spPr>
          <a:xfrm>
            <a:off x="7126940" y="896471"/>
            <a:ext cx="463475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「毎日の」出来事の積み重ねが歴史になる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出来事の集積としての歴史</a:t>
            </a:r>
          </a:p>
        </p:txBody>
      </p:sp>
    </p:spTree>
    <p:extLst>
      <p:ext uri="{BB962C8B-B14F-4D97-AF65-F5344CB8AC3E}">
        <p14:creationId xmlns:p14="http://schemas.microsoft.com/office/powerpoint/2010/main" val="282098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32A6E-FA3C-4244-BC31-40BE8FE73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新聞、あるいはジャーナリズムの限界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46C68C-EC4E-4438-AE5D-AC8F12EB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0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記者も弁護士も現代には骨のある奴がいないと嘆くクローフォードに対して、</a:t>
            </a:r>
            <a:r>
              <a:rPr kumimoji="1" lang="en-US" altLang="ja-JP" dirty="0"/>
              <a:t>J</a:t>
            </a:r>
            <a:r>
              <a:rPr kumimoji="1" lang="ja-JP" altLang="en-US" dirty="0"/>
              <a:t>・</a:t>
            </a:r>
            <a:r>
              <a:rPr kumimoji="1" lang="en-US" altLang="ja-JP" dirty="0"/>
              <a:t>J</a:t>
            </a:r>
            <a:r>
              <a:rPr kumimoji="1" lang="ja-JP" altLang="en-US" dirty="0"/>
              <a:t>・オモロイは言う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その日は足れりが新聞なりだよ</a:t>
            </a:r>
            <a:r>
              <a:rPr kumimoji="1" lang="en-US" altLang="ja-JP" dirty="0"/>
              <a:t>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7.240)</a:t>
            </a:r>
          </a:p>
          <a:p>
            <a:pPr marL="0" indent="0">
              <a:buNone/>
            </a:pPr>
            <a:r>
              <a:rPr kumimoji="1" lang="en-US" altLang="ja-JP" dirty="0"/>
              <a:t>Sufficient</a:t>
            </a:r>
            <a:r>
              <a:rPr kumimoji="1" lang="ja-JP" altLang="en-US" dirty="0"/>
              <a:t> </a:t>
            </a:r>
            <a:r>
              <a:rPr kumimoji="1" lang="en-US" altLang="ja-JP" dirty="0"/>
              <a:t>for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 day is the newspaper thereof. 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7.736)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Don Gifford 144</a:t>
            </a:r>
            <a:r>
              <a:rPr lang="ja-JP" altLang="en-US" dirty="0"/>
              <a:t>　マタイによる福音書第６章第３４節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「だから、明日のことを思い煩ってはならない。明日のことは明日自ら思い煩う。その日の苦労は、その日だけで十分である</a:t>
            </a:r>
            <a:r>
              <a:rPr kumimoji="1" lang="en-US" altLang="ja-JP" dirty="0"/>
              <a:t>(Sufficient unto the day is the evil thereof)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→新聞はその日「１日」しか扱うことができない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→新しいこと</a:t>
            </a:r>
            <a:r>
              <a:rPr kumimoji="1" lang="en-US" altLang="ja-JP" dirty="0"/>
              <a:t>(news)</a:t>
            </a:r>
            <a:r>
              <a:rPr kumimoji="1" lang="ja-JP" altLang="en-US" dirty="0"/>
              <a:t>で紙面を埋める新聞</a:t>
            </a:r>
            <a:r>
              <a:rPr kumimoji="1" lang="en-US" altLang="ja-JP" dirty="0"/>
              <a:t>(newspaper)</a:t>
            </a:r>
          </a:p>
        </p:txBody>
      </p:sp>
    </p:spTree>
    <p:extLst>
      <p:ext uri="{BB962C8B-B14F-4D97-AF65-F5344CB8AC3E}">
        <p14:creationId xmlns:p14="http://schemas.microsoft.com/office/powerpoint/2010/main" val="24928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7FC446-E084-49F6-B725-AE789A71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クロフォードの「歴史」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F69515-6C12-4A0B-8E17-FB8980F96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dirty="0"/>
              <a:t>――</a:t>
            </a:r>
            <a:r>
              <a:rPr kumimoji="1" lang="ja-JP" altLang="en-US" dirty="0"/>
              <a:t>おれはこの目で見たんだ、と、編集長は得意満面。その場にいたんだ。</a:t>
            </a:r>
            <a:r>
              <a:rPr kumimoji="1" lang="en-US" altLang="ja-JP" dirty="0"/>
              <a:t>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7.237)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/>
              <a:t>I saw it, the editor said proudly. I was present. (</a:t>
            </a:r>
            <a:r>
              <a:rPr lang="en-US" altLang="ja-JP" i="1" dirty="0"/>
              <a:t>U</a:t>
            </a:r>
            <a:r>
              <a:rPr lang="en-US" altLang="ja-JP" dirty="0"/>
              <a:t> 7.679)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しかし、クロフォードが見たのは、あくまでガラハーがスクープをした瞬間のこと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これもまたひとつの歴史的出来事かもしれないが、「フェニックス公園殺害事件」を直接「見た」</a:t>
            </a:r>
            <a:r>
              <a:rPr lang="en-US" altLang="ja-JP" dirty="0"/>
              <a:t> </a:t>
            </a:r>
            <a:r>
              <a:rPr lang="ja-JP" altLang="en-US" dirty="0"/>
              <a:t>わけではないし、「その場にいた」わけではない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→「事件は会議室で起きてるんじゃない！ 現場で起きてるんだ！！」</a:t>
            </a:r>
            <a:r>
              <a:rPr kumimoji="1" lang="en-US" altLang="ja-JP" dirty="0"/>
              <a:t>by </a:t>
            </a:r>
            <a:r>
              <a:rPr kumimoji="1" lang="ja-JP" altLang="en-US" dirty="0"/>
              <a:t>青島刑事：</a:t>
            </a:r>
            <a:r>
              <a:rPr kumimoji="1" lang="en-US" altLang="ja-JP" dirty="0"/>
              <a:t>『</a:t>
            </a:r>
            <a:r>
              <a:rPr kumimoji="1" lang="ja-JP" altLang="en-US" dirty="0"/>
              <a:t>踊る大捜査線 </a:t>
            </a:r>
            <a:r>
              <a:rPr kumimoji="1" lang="en-IE" altLang="ja-JP" dirty="0"/>
              <a:t>THE MOVIE</a:t>
            </a:r>
            <a:r>
              <a:rPr kumimoji="1" lang="en-US" altLang="ja-JP" dirty="0"/>
              <a:t>』</a:t>
            </a:r>
            <a:r>
              <a:rPr kumimoji="1" lang="ja-JP" altLang="en-US" dirty="0"/>
              <a:t>（１９９８年）</a:t>
            </a:r>
          </a:p>
        </p:txBody>
      </p:sp>
    </p:spTree>
    <p:extLst>
      <p:ext uri="{BB962C8B-B14F-4D97-AF65-F5344CB8AC3E}">
        <p14:creationId xmlns:p14="http://schemas.microsoft.com/office/powerpoint/2010/main" val="112553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DBAF86-437D-4292-8A76-DDD5F810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ジャーナリストの傲慢</a:t>
            </a:r>
            <a:r>
              <a:rPr kumimoji="1" lang="en-US" altLang="ja-JP" dirty="0"/>
              <a:t>(pride)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5F6071-8FF2-4BEC-80BE-B8B5A8BC2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ガラハー、あいつこそ新聞記者だった。ブン屋だった。どうやって名を揚げたか知ってるか？　教えてやろう。あれほど見事な抜け駆け記事はない。あれは、八一年、五月六日、無敵党の時代、フィーニクス公園の殺人事件だ、まだきみ</a:t>
            </a:r>
            <a:r>
              <a:rPr kumimoji="1" lang="en-US" altLang="ja-JP" dirty="0"/>
              <a:t>[</a:t>
            </a:r>
            <a:r>
              <a:rPr kumimoji="1" lang="ja-JP" altLang="en-US" dirty="0"/>
              <a:t>＝スティーヴン</a:t>
            </a:r>
            <a:r>
              <a:rPr kumimoji="1" lang="en-US" altLang="ja-JP" dirty="0"/>
              <a:t>]</a:t>
            </a:r>
            <a:r>
              <a:rPr kumimoji="1" lang="ja-JP" altLang="en-US" dirty="0"/>
              <a:t>は生まれておらんだろうな。</a:t>
            </a:r>
            <a:r>
              <a:rPr kumimoji="1" lang="en-US" altLang="ja-JP" dirty="0"/>
              <a:t>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7.235)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→しばしば私たちが陥ってしまいがちな罠／錯覚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→しかし、「フィーニクス公園の殺人事件」が起きたのは、</a:t>
            </a:r>
            <a:r>
              <a:rPr kumimoji="1" lang="ja-JP" altLang="en-US" dirty="0">
                <a:solidFill>
                  <a:srgbClr val="FF0000"/>
                </a:solidFill>
              </a:rPr>
              <a:t>１８８２年</a:t>
            </a:r>
            <a:r>
              <a:rPr kumimoji="1" lang="ja-JP" altLang="en-US" dirty="0"/>
              <a:t>５月６日であり、スティーヴン／ジョイスは１８８２年２月２日生まれだから、「まだきみは生まれておらん」は（厳密に言えば）</a:t>
            </a:r>
            <a:r>
              <a:rPr kumimoji="1" lang="ja-JP" altLang="en-US" dirty="0">
                <a:solidFill>
                  <a:srgbClr val="FF0000"/>
                </a:solidFill>
              </a:rPr>
              <a:t>間違い</a:t>
            </a:r>
          </a:p>
        </p:txBody>
      </p:sp>
    </p:spTree>
    <p:extLst>
      <p:ext uri="{BB962C8B-B14F-4D97-AF65-F5344CB8AC3E}">
        <p14:creationId xmlns:p14="http://schemas.microsoft.com/office/powerpoint/2010/main" val="19171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B172BC-237E-42AA-A0C3-0510F785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いじわる</a:t>
            </a:r>
            <a:r>
              <a:rPr kumimoji="1" lang="ja-JP" altLang="en-US" dirty="0"/>
              <a:t>なジョイス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CF4630-98E2-4C48-A504-0824E0B4C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「歴史」を「見た」と語る編集者の記憶が間違いだらけ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 err="1"/>
              <a:t>cf</a:t>
            </a:r>
            <a:r>
              <a:rPr lang="en-US" altLang="ja-JP" dirty="0"/>
              <a:t>: </a:t>
            </a:r>
            <a:r>
              <a:rPr lang="ja-JP" altLang="en-US" dirty="0"/>
              <a:t>第２挿話（学芸は「歴史」）のディージー校長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「［アイルランドはユダヤ人を］断じて入れてやらなかった」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2.69)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→記憶は曖昧であるからこそ、私たちは日々のことを記録に残す＝</a:t>
            </a:r>
            <a:r>
              <a:rPr lang="en-US" altLang="ja-JP" dirty="0"/>
              <a:t>journal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→では、風のように過ぎ去っていく「その日」１日のもの＝</a:t>
            </a:r>
            <a:r>
              <a:rPr lang="en-US" altLang="ja-JP" dirty="0"/>
              <a:t>journal</a:t>
            </a:r>
            <a:r>
              <a:rPr lang="ja-JP" altLang="en-US" dirty="0"/>
              <a:t>を「歴史」≒物語</a:t>
            </a:r>
            <a:r>
              <a:rPr lang="en-US" altLang="ja-JP" dirty="0"/>
              <a:t>(history / </a:t>
            </a:r>
            <a:r>
              <a:rPr lang="en-US" altLang="ja-JP" dirty="0" err="1"/>
              <a:t>histoire</a:t>
            </a:r>
            <a:r>
              <a:rPr lang="en-US" altLang="ja-JP" dirty="0"/>
              <a:t>)</a:t>
            </a:r>
            <a:r>
              <a:rPr lang="ja-JP" altLang="en-US" dirty="0"/>
              <a:t>に変えるものはなにか？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385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7C7E6-832A-4E6F-B69B-C6C3D73C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025"/>
            <a:ext cx="10972800" cy="636589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ダブリンの中心に位置する新聞社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C35768-D132-446D-A175-44DE5012F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8324" y="5076825"/>
            <a:ext cx="2733676" cy="1581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集英社文庫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『</a:t>
            </a:r>
            <a:r>
              <a:rPr lang="ja-JP" altLang="en-US" sz="2400" dirty="0"/>
              <a:t>ユリシーズ</a:t>
            </a:r>
            <a:r>
              <a:rPr lang="en-US" altLang="ja-JP" sz="2400" dirty="0"/>
              <a:t>』</a:t>
            </a:r>
            <a:r>
              <a:rPr lang="ja-JP" altLang="en-US" sz="2400" dirty="0"/>
              <a:t>付録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AAD4AF-0EA6-4FFE-AB0D-0D0A9426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74744" y="-703193"/>
            <a:ext cx="5886449" cy="9235937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0F60B7FB-37E1-488A-924A-D5A40ED43D0C}"/>
              </a:ext>
            </a:extLst>
          </p:cNvPr>
          <p:cNvSpPr/>
          <p:nvPr/>
        </p:nvSpPr>
        <p:spPr>
          <a:xfrm>
            <a:off x="3617259" y="3334030"/>
            <a:ext cx="352425" cy="3333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94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ECA14D-7BAF-4884-8F1F-C777DE58B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013"/>
            <a:ext cx="10515600" cy="6382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あれ以来、おれはあのときの妙な間合いを思い返しては、いつも思う。あの小さな仕草、それ自体は些細な仕草、あの一本のマッチを擦ったそのことが、自分たち双方のその後の針路を決めたのだ。</a:t>
            </a:r>
            <a:r>
              <a:rPr kumimoji="1" lang="en-US" altLang="ja-JP" dirty="0"/>
              <a:t>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7.241)</a:t>
            </a:r>
          </a:p>
          <a:p>
            <a:pPr marL="0" indent="0">
              <a:buNone/>
            </a:pPr>
            <a:r>
              <a:rPr kumimoji="1" lang="en-US" altLang="ja-JP" dirty="0"/>
              <a:t>I have often thought since on looking back over that strange time that it was that small act, trivial in itself, that striking of that match, that determined the whole </a:t>
            </a:r>
            <a:r>
              <a:rPr kumimoji="1" lang="en-US" altLang="ja-JP" dirty="0" err="1"/>
              <a:t>aftercourse</a:t>
            </a:r>
            <a:r>
              <a:rPr kumimoji="1" lang="en-US" altLang="ja-JP" dirty="0"/>
              <a:t> of both our lives. 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7.763-65)</a:t>
            </a:r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Don Gifford</a:t>
            </a:r>
            <a:r>
              <a:rPr lang="ja-JP" altLang="en-US" dirty="0"/>
              <a:t>によれば、この語り口はディケンズ的</a:t>
            </a:r>
            <a:r>
              <a:rPr lang="en-US" altLang="ja-JP" dirty="0"/>
              <a:t>(146)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→「些細な」ものを見逃さないこと、その「小さな」出来事が「その後の針路」を決定づける出来事になる契機を見逃さないこと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→そして、それを繰り返し考え続けること</a:t>
            </a:r>
            <a:r>
              <a:rPr kumimoji="1" lang="en-US" altLang="ja-JP" dirty="0"/>
              <a:t>(I have often thought since) </a:t>
            </a:r>
          </a:p>
          <a:p>
            <a:pPr marL="0" indent="0">
              <a:buNone/>
            </a:pPr>
            <a:r>
              <a:rPr kumimoji="1" lang="ja-JP" altLang="en-US" dirty="0"/>
              <a:t>→全体と部分、あるいは</a:t>
            </a:r>
            <a:r>
              <a:rPr kumimoji="1" lang="en-IE" altLang="ja-JP" dirty="0"/>
              <a:t>the whole bloody history</a:t>
            </a:r>
            <a:r>
              <a:rPr kumimoji="1" lang="ja-JP" altLang="en-US" dirty="0"/>
              <a:t>と</a:t>
            </a:r>
            <a:r>
              <a:rPr kumimoji="1" lang="en-US" altLang="ja-JP" dirty="0"/>
              <a:t>the whole </a:t>
            </a:r>
            <a:r>
              <a:rPr kumimoji="1" lang="en-US" altLang="ja-JP" dirty="0" err="1"/>
              <a:t>aftercourse</a:t>
            </a:r>
            <a:r>
              <a:rPr kumimoji="1" lang="en-US" altLang="ja-JP" dirty="0"/>
              <a:t> of both our lives</a:t>
            </a:r>
            <a:r>
              <a:rPr kumimoji="1" lang="ja-JP" altLang="en-US" dirty="0"/>
              <a:t>の連続性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57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195973-6BE6-4D40-A728-4BE01E57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35"/>
            <a:ext cx="10515600" cy="1281953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あれ以来、おれはあのときの妙な間合いを思い返しては、いつも思う。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DB2087-C55E-4D57-BB87-13AEC737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894"/>
            <a:ext cx="10515600" cy="50112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kumimoji="1" lang="en-IE" altLang="ja-JP" i="1" dirty="0"/>
              <a:t>retrospective arrangement </a:t>
            </a:r>
            <a:r>
              <a:rPr kumimoji="1" lang="en-IE" altLang="ja-JP" dirty="0"/>
              <a:t>(</a:t>
            </a:r>
            <a:r>
              <a:rPr kumimoji="1" lang="en-IE" altLang="ja-JP" i="1" dirty="0"/>
              <a:t>U</a:t>
            </a:r>
            <a:r>
              <a:rPr kumimoji="1" lang="en-IE" altLang="ja-JP" dirty="0"/>
              <a:t> 6.150)</a:t>
            </a:r>
          </a:p>
          <a:p>
            <a:pPr marL="0" indent="0">
              <a:buNone/>
            </a:pPr>
            <a:r>
              <a:rPr kumimoji="1" lang="ja-JP" altLang="en-US" dirty="0"/>
              <a:t>→この言葉は、（表現を変えながら）何度も反復される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10.783 / 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11.798 / 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14.1044 / 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15.443 / 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16.1401 / 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17.1907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☆柳瀬訳　第６挿話１６１頁　「</a:t>
            </a:r>
            <a:r>
              <a:rPr lang="ja-JP" altLang="en-US" b="1" dirty="0"/>
              <a:t>回顧整理</a:t>
            </a:r>
            <a:r>
              <a:rPr lang="ja-JP" altLang="en-US" dirty="0"/>
              <a:t>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ーー</a:t>
            </a:r>
            <a:r>
              <a:rPr lang="ja-JP" altLang="en-US" dirty="0">
                <a:solidFill>
                  <a:srgbClr val="FF0000"/>
                </a:solidFill>
              </a:rPr>
              <a:t>ダン・ドースンの演説</a:t>
            </a:r>
            <a:r>
              <a:rPr lang="ja-JP" altLang="en-US" dirty="0"/>
              <a:t>は読んだかね？　マーティン・カニンガムが訊く。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ーーいや、まだ、デッダラス氏が言った。何に載ってる？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ーー今朝の新聞です。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ブルーム氏はポケットから新聞を取り出した。［中略］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ーーいや結構、デッダラス氏は即座に言った。</a:t>
            </a:r>
            <a:r>
              <a:rPr lang="ja-JP" altLang="en-US" dirty="0">
                <a:solidFill>
                  <a:srgbClr val="FF0000"/>
                </a:solidFill>
              </a:rPr>
              <a:t>あとで見せてもらおう</a:t>
            </a:r>
            <a:r>
              <a:rPr lang="ja-JP" altLang="en-US" dirty="0"/>
              <a:t>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→「回顧整理」する読者は、この時の「些細な」出来事が、デッダラスを新聞社に運んだ、と理解できる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IE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4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6C5958-76B5-462B-A3B2-24596651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1904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6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16</a:t>
            </a:r>
            <a:r>
              <a:rPr kumimoji="1" lang="ja-JP" altLang="en-US" dirty="0"/>
              <a:t>日（木）のジャーナルとしての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ユリシーズ</a:t>
            </a:r>
            <a:r>
              <a:rPr kumimoji="1" lang="en-US" altLang="ja-JP" dirty="0"/>
              <a:t>』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EEA6B1-2DAB-4F35-A200-F82024DD2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881"/>
            <a:ext cx="10515600" cy="41150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dirty="0"/>
              <a:t>1904</a:t>
            </a:r>
            <a:r>
              <a:rPr kumimoji="1" lang="ja-JP" altLang="en-US" dirty="0"/>
              <a:t>年</a:t>
            </a:r>
            <a:r>
              <a:rPr kumimoji="1" lang="en-US" altLang="ja-JP" dirty="0"/>
              <a:t>6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16</a:t>
            </a:r>
            <a:r>
              <a:rPr kumimoji="1" lang="ja-JP" altLang="en-US" dirty="0"/>
              <a:t>日　ジョイスは将来の妻となるノーラと初めてデートをする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→その「些細な」出来事が、「回顧整理」される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journal</a:t>
            </a:r>
            <a:r>
              <a:rPr lang="ja-JP" altLang="en-US" dirty="0"/>
              <a:t>は「回顧整理」され、歴史という物語</a:t>
            </a:r>
            <a:r>
              <a:rPr lang="en-US" altLang="ja-JP" dirty="0"/>
              <a:t>(history)</a:t>
            </a:r>
            <a:r>
              <a:rPr lang="ja-JP" altLang="en-US" dirty="0"/>
              <a:t>が織り上げられる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→「もし</a:t>
            </a:r>
            <a:r>
              <a:rPr lang="ja-JP" altLang="en-US" dirty="0">
                <a:solidFill>
                  <a:srgbClr val="FF0000"/>
                </a:solidFill>
              </a:rPr>
              <a:t>ピュロス</a:t>
            </a:r>
            <a:r>
              <a:rPr lang="ja-JP" altLang="en-US" dirty="0"/>
              <a:t>がアルゴスで一老婆の手に掛って斃れていなかったなら［中略］</a:t>
            </a:r>
            <a:r>
              <a:rPr lang="ja-JP" altLang="en-US" u="sng" dirty="0"/>
              <a:t>織るがいいさ、空談を織る者</a:t>
            </a:r>
            <a:r>
              <a:rPr lang="en-US" altLang="ja-JP" u="sng" dirty="0"/>
              <a:t>(Weave, weaver of the wind)</a:t>
            </a:r>
            <a:r>
              <a:rPr lang="ja-JP" altLang="en-US" dirty="0"/>
              <a:t>」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2.51)</a:t>
            </a:r>
            <a:br>
              <a:rPr lang="en-US" altLang="ja-JP" dirty="0"/>
            </a:br>
            <a:r>
              <a:rPr lang="ja-JP" altLang="en-US" dirty="0"/>
              <a:t>→「空談を織る者」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1.41)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→「たった一日の詳細を記録することで、平凡な生活に潜む驚異的な要素を解き放つことができ、ありふれたものが驚嘆すべきものになると信じていたのである」（デクラン・カイバード</a:t>
            </a:r>
            <a:r>
              <a:rPr kumimoji="1" lang="en-US" altLang="ja-JP" dirty="0"/>
              <a:t>『『</a:t>
            </a:r>
            <a:r>
              <a:rPr kumimoji="1" lang="ja-JP" altLang="en-US" dirty="0"/>
              <a:t>ユリシーズ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と我ら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、</a:t>
            </a:r>
            <a:r>
              <a:rPr kumimoji="1" lang="en-US" altLang="ja-JP" dirty="0"/>
              <a:t>24</a:t>
            </a:r>
            <a:r>
              <a:rPr kumimoji="1" lang="ja-JP" altLang="en-US" dirty="0"/>
              <a:t>頁）</a:t>
            </a:r>
          </a:p>
        </p:txBody>
      </p:sp>
    </p:spTree>
    <p:extLst>
      <p:ext uri="{BB962C8B-B14F-4D97-AF65-F5344CB8AC3E}">
        <p14:creationId xmlns:p14="http://schemas.microsoft.com/office/powerpoint/2010/main" val="134111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56DE87-1E06-4782-9879-C1D7794C3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0188" y="71716"/>
            <a:ext cx="2572871" cy="6687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dirty="0"/>
              <a:t>A map prepared in 1922-23 shows all of Dublin's lines of transportation, chiefly trains and trams. Source: Wikimedia Commons.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sz="1800" dirty="0"/>
              <a:t>出典：</a:t>
            </a:r>
            <a:r>
              <a:rPr kumimoji="1" lang="en-US" altLang="ja-JP" sz="1800" dirty="0"/>
              <a:t>http://m.joyceproject.com/notes/070007hibernianmetropolis.html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C03DA6-639D-45EC-8977-4A9CDAB94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9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A4866F-671B-42F7-870B-0EF87BB6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ジョイスの「計画表」より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3AE4DC-C1CD-4F0A-A68C-6FDB4C563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器官ーー肺臓</a:t>
            </a:r>
            <a:r>
              <a:rPr kumimoji="1" lang="en-US" altLang="ja-JP" dirty="0"/>
              <a:t>(lungs)</a:t>
            </a:r>
          </a:p>
          <a:p>
            <a:pPr marL="0" indent="0">
              <a:buNone/>
            </a:pPr>
            <a:r>
              <a:rPr lang="ja-JP" altLang="en-US" dirty="0"/>
              <a:t>学芸ーー修辞学</a:t>
            </a:r>
            <a:r>
              <a:rPr lang="en-US" altLang="ja-JP" dirty="0"/>
              <a:t>(rhetoric)</a:t>
            </a:r>
          </a:p>
          <a:p>
            <a:pPr marL="0" indent="0">
              <a:buNone/>
            </a:pPr>
            <a:r>
              <a:rPr kumimoji="1" lang="ja-JP" altLang="en-US" dirty="0"/>
              <a:t>色彩</a:t>
            </a:r>
            <a:r>
              <a:rPr lang="ja-JP" altLang="en-US" dirty="0"/>
              <a:t>ーー</a:t>
            </a:r>
            <a:r>
              <a:rPr kumimoji="1" lang="ja-JP" altLang="en-US" dirty="0"/>
              <a:t>赤</a:t>
            </a:r>
            <a:r>
              <a:rPr kumimoji="1" lang="en-US" altLang="ja-JP" dirty="0"/>
              <a:t>(red)</a:t>
            </a:r>
          </a:p>
          <a:p>
            <a:pPr marL="0" indent="0">
              <a:buNone/>
            </a:pPr>
            <a:r>
              <a:rPr lang="ja-JP" altLang="en-US" dirty="0"/>
              <a:t>象徴ーー編集長</a:t>
            </a:r>
            <a:r>
              <a:rPr lang="en-US" altLang="ja-JP" dirty="0"/>
              <a:t>(editor)</a:t>
            </a:r>
          </a:p>
          <a:p>
            <a:pPr marL="0" indent="0">
              <a:buNone/>
            </a:pPr>
            <a:r>
              <a:rPr kumimoji="1" lang="ja-JP" altLang="en-US" dirty="0"/>
              <a:t>技術ーー省略三段論法</a:t>
            </a:r>
            <a:r>
              <a:rPr kumimoji="1" lang="en-US" altLang="ja-JP" dirty="0"/>
              <a:t>(enthymemic)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4B63AA-7F43-42BB-9568-4F3215FEE781}"/>
              </a:ext>
            </a:extLst>
          </p:cNvPr>
          <p:cNvSpPr txBox="1"/>
          <p:nvPr/>
        </p:nvSpPr>
        <p:spPr>
          <a:xfrm>
            <a:off x="6571130" y="1380564"/>
            <a:ext cx="5280212" cy="332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「ヒルべニアの首都の中心にて」</a:t>
            </a:r>
            <a:r>
              <a:rPr kumimoji="1" lang="en-US" altLang="ja-JP" sz="2400" dirty="0"/>
              <a:t>(</a:t>
            </a:r>
            <a:r>
              <a:rPr kumimoji="1" lang="en-US" altLang="ja-JP" sz="2400" i="1" dirty="0"/>
              <a:t>U</a:t>
            </a:r>
            <a:r>
              <a:rPr kumimoji="1" lang="en-US" altLang="ja-JP" sz="2400" dirty="0"/>
              <a:t>-Y 7.203)</a:t>
            </a:r>
          </a:p>
          <a:p>
            <a:endParaRPr lang="en-US" altLang="ja-JP" sz="2400" dirty="0"/>
          </a:p>
          <a:p>
            <a:r>
              <a:rPr kumimoji="1" lang="en-US" altLang="ja-JP" sz="2400" dirty="0"/>
              <a:t>IN THE HEART OF THE HIBERNIAN</a:t>
            </a:r>
          </a:p>
          <a:p>
            <a:r>
              <a:rPr kumimoji="1" lang="en-US" altLang="ja-JP" sz="2400" dirty="0"/>
              <a:t>METROPOLIS(</a:t>
            </a:r>
            <a:r>
              <a:rPr kumimoji="1" lang="en-US" altLang="ja-JP" sz="2400" i="1" dirty="0"/>
              <a:t>U</a:t>
            </a:r>
            <a:r>
              <a:rPr kumimoji="1" lang="en-US" altLang="ja-JP" sz="2400" dirty="0"/>
              <a:t> 7.1-2)</a:t>
            </a:r>
          </a:p>
          <a:p>
            <a:endParaRPr lang="en-US" altLang="ja-JP" sz="2400" dirty="0"/>
          </a:p>
          <a:p>
            <a:r>
              <a:rPr kumimoji="1" lang="en-US" altLang="ja-JP" sz="2400" dirty="0"/>
              <a:t>Heart</a:t>
            </a:r>
            <a:r>
              <a:rPr kumimoji="1" lang="ja-JP" altLang="en-US" sz="2400" dirty="0"/>
              <a:t>は第六挿話の「器官」でもあった</a:t>
            </a:r>
            <a:endParaRPr kumimoji="1" lang="en-US" altLang="ja-JP" sz="2400" dirty="0"/>
          </a:p>
          <a:p>
            <a:r>
              <a:rPr lang="ja-JP" altLang="en-US" sz="2400" dirty="0"/>
              <a:t>心臓という具体と中心という抽象（象徴）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51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56DE87-1E06-4782-9879-C1D7794C3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0188" y="71716"/>
            <a:ext cx="2572871" cy="6687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dirty="0"/>
              <a:t>A map prepared in 1922-23 shows all of Dublin's lines of transportation, chiefly trains and trams. Source: Wikimedia Commons.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sz="1800" dirty="0"/>
              <a:t>出典：</a:t>
            </a:r>
            <a:r>
              <a:rPr kumimoji="1" lang="en-US" altLang="ja-JP" sz="1800" dirty="0"/>
              <a:t>http://m.joyceproject.com/notes/070007hibernianmetropolis.html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C03DA6-639D-45EC-8977-4A9CDAB94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4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E69501-FB29-4112-8BA2-A84790F2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ダブリンの中心＝心臓</a:t>
            </a:r>
            <a:r>
              <a:rPr kumimoji="1" lang="en-US" altLang="ja-JP" dirty="0"/>
              <a:t>(HEART)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3E7B01-D1BD-4CAB-A987-95C27BA98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「肺臓」から取り込んだ空気（風）を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中心である心臓が血液（赤）として周辺へ送り届ける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→周辺から中心、そして中心から周辺へ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→ダブリンの中心にある新聞社（フリーマンズ・ジャーナル）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→心臓と血液＝新聞社と新聞／新聞社と交通（路面電車／郵便）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66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FF4FCE-8515-4583-B5C5-8D89F271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5A2EE0-C5E9-4A72-B61D-3A650AE9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AB1F35-6FCF-4CAB-94FF-E69FD53EF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6" b="5324"/>
          <a:stretch/>
        </p:blipFill>
        <p:spPr>
          <a:xfrm>
            <a:off x="0" y="0"/>
            <a:ext cx="12192000" cy="59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EA592C-E6F2-4770-8E01-835B0FC8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10386A-3CEA-4580-ACCC-50B70AF12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41575"/>
            <a:ext cx="10515600" cy="735387"/>
          </a:xfrm>
        </p:spPr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0EF72DC-422B-4D4E-974E-CA5BD47F3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5" b="5324"/>
          <a:stretch/>
        </p:blipFill>
        <p:spPr>
          <a:xfrm>
            <a:off x="0" y="1"/>
            <a:ext cx="10804214" cy="52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66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88877D-19BD-4EC8-87B4-D32404F9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3CF25F-22B1-44F2-AC7C-26C54FC39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634" y="5943599"/>
            <a:ext cx="9991165" cy="779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サイモンとネッドが向かう酒場、「オーヴァル」→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F19093-09AA-4454-BCEA-AE038460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7" b="5324"/>
          <a:stretch/>
        </p:blipFill>
        <p:spPr>
          <a:xfrm>
            <a:off x="0" y="1"/>
            <a:ext cx="11251780" cy="57284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0D03CC0-BC66-4A1C-B42D-6561D6EC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64" y="0"/>
            <a:ext cx="3450336" cy="6858000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CE35C46A-6B60-4934-AFCF-126C2AB7017A}"/>
              </a:ext>
            </a:extLst>
          </p:cNvPr>
          <p:cNvSpPr/>
          <p:nvPr/>
        </p:nvSpPr>
        <p:spPr>
          <a:xfrm>
            <a:off x="6804212" y="4114801"/>
            <a:ext cx="1210235" cy="8426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9123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1661</Words>
  <Application>Microsoft Office PowerPoint</Application>
  <PresentationFormat>ワイド画面</PresentationFormat>
  <Paragraphs>140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1_Office テーマ</vt:lpstr>
      <vt:lpstr> 2022年の『ユリシーズ』　第７回読書会</vt:lpstr>
      <vt:lpstr>ダブリンの中心に位置する新聞社</vt:lpstr>
      <vt:lpstr>PowerPoint プレゼンテーション</vt:lpstr>
      <vt:lpstr>ジョイスの「計画表」より</vt:lpstr>
      <vt:lpstr>PowerPoint プレゼンテーション</vt:lpstr>
      <vt:lpstr>ダブリンの中心＝心臓(HEART)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1916年のイースター蜂起</vt:lpstr>
      <vt:lpstr>PowerPoint プレゼンテーション</vt:lpstr>
      <vt:lpstr>新聞社の事務所の中心にて</vt:lpstr>
      <vt:lpstr>歴史とジャーナリズム</vt:lpstr>
      <vt:lpstr>ジャーナリズム</vt:lpstr>
      <vt:lpstr>新聞、あるいはジャーナリズムの限界</vt:lpstr>
      <vt:lpstr>クロフォードの「歴史」</vt:lpstr>
      <vt:lpstr>ジャーナリストの傲慢(pride)</vt:lpstr>
      <vt:lpstr>いじわるなジョイス</vt:lpstr>
      <vt:lpstr>PowerPoint プレゼンテーション</vt:lpstr>
      <vt:lpstr>あれ以来、おれはあのときの妙な間合いを思い返しては、いつも思う。</vt:lpstr>
      <vt:lpstr>1904年6月16日（木）のジャーナルとしての『ユリシーズ』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2014年6月16日の写真</dc:title>
  <dc:creator>小林 広直</dc:creator>
  <cp:lastModifiedBy>小林 広直</cp:lastModifiedBy>
  <cp:revision>49</cp:revision>
  <cp:lastPrinted>2020-06-28T03:23:41Z</cp:lastPrinted>
  <dcterms:created xsi:type="dcterms:W3CDTF">2020-06-27T12:47:53Z</dcterms:created>
  <dcterms:modified xsi:type="dcterms:W3CDTF">2020-09-01T14:31:30Z</dcterms:modified>
</cp:coreProperties>
</file>